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7"/>
  </p:notesMasterIdLst>
  <p:sldIdLst>
    <p:sldId id="256" r:id="rId2"/>
    <p:sldId id="448" r:id="rId3"/>
    <p:sldId id="449" r:id="rId4"/>
    <p:sldId id="484" r:id="rId5"/>
    <p:sldId id="450" r:id="rId6"/>
    <p:sldId id="453" r:id="rId7"/>
    <p:sldId id="454" r:id="rId8"/>
    <p:sldId id="488" r:id="rId9"/>
    <p:sldId id="489" r:id="rId10"/>
    <p:sldId id="486" r:id="rId11"/>
    <p:sldId id="487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85" r:id="rId29"/>
    <p:sldId id="471" r:id="rId30"/>
    <p:sldId id="472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91" r:id="rId39"/>
    <p:sldId id="492" r:id="rId40"/>
    <p:sldId id="497" r:id="rId41"/>
    <p:sldId id="493" r:id="rId42"/>
    <p:sldId id="494" r:id="rId43"/>
    <p:sldId id="495" r:id="rId44"/>
    <p:sldId id="496" r:id="rId45"/>
    <p:sldId id="447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484"/>
            <p14:sldId id="450"/>
            <p14:sldId id="453"/>
            <p14:sldId id="454"/>
            <p14:sldId id="488"/>
            <p14:sldId id="489"/>
            <p14:sldId id="486"/>
            <p14:sldId id="487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85"/>
            <p14:sldId id="471"/>
            <p14:sldId id="472"/>
            <p14:sldId id="474"/>
            <p14:sldId id="475"/>
            <p14:sldId id="476"/>
            <p14:sldId id="477"/>
            <p14:sldId id="478"/>
            <p14:sldId id="479"/>
            <p14:sldId id="480"/>
            <p14:sldId id="491"/>
            <p14:sldId id="492"/>
            <p14:sldId id="497"/>
            <p14:sldId id="493"/>
            <p14:sldId id="494"/>
            <p14:sldId id="495"/>
            <p14:sldId id="496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222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4/10/2019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/>
              <a:t>tensorflow</a:t>
            </a:r>
            <a:r>
              <a:rPr lang="zh-CN" altLang="en-US" dirty="0"/>
              <a:t>为例，看看如果实现这么样一个过程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转置卷积</a:t>
            </a:r>
            <a:r>
              <a:rPr lang="en-US" altLang="zh-CN" dirty="0"/>
              <a:t>/</a:t>
            </a:r>
            <a:r>
              <a:rPr lang="zh-CN" altLang="en-US" dirty="0"/>
              <a:t>微步卷积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72" y="762000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0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5" y="1728313"/>
            <a:ext cx="480127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）：一幅图像经过卷积后得到的特征。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卷积核看成一个特征提取器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典型的卷积层可以表示成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维结构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0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399"/>
            <a:ext cx="7696200" cy="4336083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257800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步长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filter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个数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 3*3 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填充</a:t>
            </a:r>
            <a:endParaRPr lang="zh-CN" altLang="en-US" sz="3857" dirty="0"/>
          </a:p>
        </p:txBody>
      </p:sp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12611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1125903" y="1212611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3440446" y="1178274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5960726" y="1164895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829437" cy="306720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180277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95599"/>
            <a:ext cx="6019800" cy="34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卷积网络是由卷积层、子采样层、全连接层交叉堆叠而成。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0000"/>
            <a:ext cx="7056775" cy="17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3862689"/>
          </a:xfrm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自然图像中的物体都具有局部不变性特征，比如尺度缩放、平移、旋转等操作不影响其语义信息。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而全连接前馈网络很难提取这些局部不变特征。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5434"/>
            <a:ext cx="4871485" cy="17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52600"/>
            <a:ext cx="8229600" cy="3940175"/>
          </a:xfrm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57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5334000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83604"/>
            <a:ext cx="8229600" cy="4008317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第一个现代深度卷积网络模型，首次使用了很多现代深度卷积网络的一些技术方法，</a:t>
            </a:r>
            <a:endParaRPr lang="en-US" altLang="zh-CN" dirty="0"/>
          </a:p>
          <a:p>
            <a:pPr lvl="2"/>
            <a:r>
              <a:rPr lang="zh-CN" altLang="en-US" dirty="0"/>
              <a:t>比如使用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zh-CN" altLang="en-US" dirty="0"/>
              <a:t>共有</a:t>
            </a:r>
            <a:r>
              <a:rPr lang="en-US" altLang="zh-CN" dirty="0"/>
              <a:t>8</a:t>
            </a:r>
            <a:r>
              <a:rPr lang="zh-CN" altLang="en-US" dirty="0"/>
              <a:t>层，其中前</a:t>
            </a:r>
            <a:r>
              <a:rPr lang="en-US" altLang="zh-CN" dirty="0"/>
              <a:t>5</a:t>
            </a:r>
            <a:r>
              <a:rPr lang="zh-CN" altLang="en-US" dirty="0"/>
              <a:t>层卷积层，后边</a:t>
            </a:r>
            <a:r>
              <a:rPr lang="en-US" altLang="zh-CN" dirty="0"/>
              <a:t>3</a:t>
            </a:r>
            <a:r>
              <a:rPr lang="zh-CN" altLang="en-US" dirty="0"/>
              <a:t>层全连接层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267200"/>
            <a:ext cx="757364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3886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在卷积网络中，如何设置卷积层的卷积核大小是一个十分关键的问题。在</a:t>
            </a:r>
            <a:r>
              <a:rPr lang="en-US" altLang="zh-CN" sz="2400" dirty="0"/>
              <a:t>Inception</a:t>
            </a:r>
            <a:r>
              <a:rPr lang="zh-CN" altLang="en-US" sz="2400" dirty="0"/>
              <a:t>网络中，一个卷积层包含多个不同大小的卷积操作，称为</a:t>
            </a:r>
            <a:r>
              <a:rPr lang="en-US" altLang="zh-CN" sz="2400" dirty="0"/>
              <a:t>Inception</a:t>
            </a:r>
            <a:r>
              <a:rPr lang="zh-CN" altLang="en-US" sz="2400" dirty="0"/>
              <a:t>模块。</a:t>
            </a:r>
            <a:endParaRPr lang="en-US" altLang="zh-CN" sz="2400" dirty="0"/>
          </a:p>
          <a:p>
            <a:r>
              <a:rPr lang="en-US" altLang="zh-CN" sz="2400" dirty="0"/>
              <a:t>Inception</a:t>
            </a:r>
            <a:r>
              <a:rPr lang="zh-CN" altLang="en-US" sz="2400" dirty="0"/>
              <a:t>模块同时使用</a:t>
            </a:r>
            <a:r>
              <a:rPr lang="en-US" altLang="zh-CN" sz="2400" dirty="0"/>
              <a:t>1 × 1</a:t>
            </a:r>
            <a:r>
              <a:rPr lang="zh-CN" altLang="en-US" sz="2400" dirty="0"/>
              <a:t>、</a:t>
            </a:r>
            <a:r>
              <a:rPr lang="en-US" altLang="zh-CN" sz="2400" dirty="0"/>
              <a:t>3 × 3</a:t>
            </a:r>
            <a:r>
              <a:rPr lang="zh-CN" altLang="en-US" sz="2400" dirty="0"/>
              <a:t>、</a:t>
            </a:r>
            <a:r>
              <a:rPr lang="en-US" altLang="zh-CN" sz="2400" dirty="0"/>
              <a:t>5 × 5</a:t>
            </a:r>
            <a:r>
              <a:rPr lang="zh-CN" altLang="en-US" sz="2400" dirty="0"/>
              <a:t>等不同大小的卷积核，并将得到的特征映射在深度上拼接（堆叠）起来作为输出特征映射。</a:t>
            </a: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68812"/>
            <a:ext cx="5540974" cy="26616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81600" y="38862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82645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r>
              <a:rPr lang="zh-CN" altLang="en-US" sz="2800" dirty="0"/>
              <a:t>假设在一个深度网络中，我们期望一个非线性单元（可以为一层或多层的卷积层）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将目标函数拆分成两部分：</a:t>
            </a:r>
            <a:r>
              <a:rPr lang="zh-CN" altLang="en-US" sz="2800" dirty="0">
                <a:solidFill>
                  <a:srgbClr val="FF0000"/>
                </a:solidFill>
              </a:rPr>
              <a:t>恒等函数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5701434" y="5633009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）是一种前馈神经网络。</a:t>
            </a:r>
            <a:endParaRPr lang="en-US" altLang="zh-CN" dirty="0"/>
          </a:p>
          <a:p>
            <a:pPr lvl="1"/>
            <a:r>
              <a:rPr lang="zh-CN" altLang="en-US" dirty="0"/>
              <a:t>卷积神经网络是受生物学上感受野（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）的机制而提出的。</a:t>
            </a:r>
          </a:p>
          <a:p>
            <a:pPr lvl="1"/>
            <a:r>
              <a:rPr lang="zh-CN" altLang="en-US" dirty="0"/>
              <a:t>在视觉神经系统中，一个神经元的感受野是指视网膜上的特定区域，只有这个区域内的刺激才能够激活该神经元。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8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63" y="228600"/>
            <a:ext cx="3013474" cy="30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5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Ngram</a:t>
            </a:r>
            <a:r>
              <a:rPr lang="zh-CN" altLang="en-US" dirty="0"/>
              <a:t>特征与卷积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0493" y="1643878"/>
            <a:ext cx="24384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14800" y="54864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2102205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3877637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87600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697544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459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07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787136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6346483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7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3626896" y="2056368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2122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4938470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52600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00" y="5507907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28725"/>
            <a:ext cx="3962400" cy="42064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0240" y="5638800"/>
            <a:ext cx="74435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N.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Kalchbrenner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E.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Grefenstette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and P.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Blunsom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“A Convolutional Neural Network for Modelling Sentences”.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</a:t>
            </a:r>
          </a:p>
          <a:p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Proceedings of ACL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. 2014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3955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分布式系统：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62" y="1827111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33418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693" y="1311729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卷积经常用在信号处理中，用于计算信号的延迟累积。</a:t>
                </a:r>
                <a:endParaRPr lang="en-US" altLang="zh-CN" sz="2800" dirty="0"/>
              </a:p>
              <a:p>
                <a:r>
                  <a:rPr lang="zh-CN" altLang="en-US" sz="2800" dirty="0"/>
                  <a:t>假设一个信号发生器每个时刻</a:t>
                </a:r>
                <a:r>
                  <a:rPr lang="en-US" altLang="zh-CN" sz="2800" dirty="0"/>
                  <a:t>t</a:t>
                </a:r>
                <a:r>
                  <a:rPr lang="zh-CN" altLang="en-US" sz="2800" dirty="0"/>
                  <a:t>产生一个信号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，其信息的衰减率为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altLang="zh-CN" sz="2800" dirty="0"/>
                  <a:t> </a:t>
                </a:r>
              </a:p>
              <a:p>
                <a:pPr lvl="1"/>
                <a:r>
                  <a:rPr lang="zh-CN" altLang="en-US" sz="2000" dirty="0"/>
                  <a:t>即在</a:t>
                </a:r>
                <a:r>
                  <a:rPr lang="en-US" altLang="zh-CN" sz="2000" dirty="0"/>
                  <a:t>k−1</a:t>
                </a:r>
                <a:r>
                  <a:rPr lang="zh-CN" altLang="en-US" sz="2000" dirty="0"/>
                  <a:t>个时间步长后，信息为原来的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zh-CN" altLang="en-US" sz="2000" dirty="0"/>
                  <a:t>倍。</a:t>
                </a:r>
                <a:endParaRPr lang="en-US" altLang="zh-CN" sz="2000" dirty="0"/>
              </a:p>
              <a:p>
                <a:r>
                  <a:rPr lang="zh-CN" altLang="en-US" sz="2800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800" dirty="0"/>
                  <a:t> =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/>
                  <a:t> = 1/2,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800" dirty="0"/>
                  <a:t> = 1/4</a:t>
                </a:r>
                <a:r>
                  <a:rPr lang="zh-CN" altLang="en-US" sz="2800" dirty="0"/>
                  <a:t>，那么在时刻</a:t>
                </a:r>
                <a:r>
                  <a:rPr lang="en-US" altLang="zh-CN" sz="2800" dirty="0"/>
                  <a:t>t</a:t>
                </a:r>
                <a:r>
                  <a:rPr lang="zh-CN" altLang="en-US" sz="2800" dirty="0"/>
                  <a:t>收到的信号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800" dirty="0"/>
                  <a:t>为</a:t>
                </a:r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41" t="-1235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792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78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23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39" y="3975431"/>
            <a:ext cx="4096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4" y="2470683"/>
            <a:ext cx="4077269" cy="96215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" y="2276289"/>
            <a:ext cx="1371600" cy="46104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420"/>
            <a:ext cx="6172200" cy="2438740"/>
          </a:xfrm>
          <a:prstGeom prst="rect">
            <a:avLst/>
          </a:prstGeom>
        </p:spPr>
      </p:pic>
      <p:pic>
        <p:nvPicPr>
          <p:cNvPr id="1026" name="Picture 2" descr="../_images/padding_strides_od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73" y="2194098"/>
            <a:ext cx="2682438" cy="24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两维卷积示例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6800"/>
            <a:ext cx="559613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06" y="1905000"/>
            <a:ext cx="56395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8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等宽卷积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在早期的文献中，卷积一般默认为窄卷积。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而目前的文献中，卷积一般默认为等宽卷积。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48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17642</TotalTime>
  <Words>1674</Words>
  <Application>Microsoft Office PowerPoint</Application>
  <PresentationFormat>全屏显示(4:3)</PresentationFormat>
  <Paragraphs>179</Paragraphs>
  <Slides>45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 Unicode MS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卷积神经网络</vt:lpstr>
      <vt:lpstr>全连接前馈神经网络</vt:lpstr>
      <vt:lpstr>卷积神经网络</vt:lpstr>
      <vt:lpstr>卷积</vt:lpstr>
      <vt:lpstr>卷积</vt:lpstr>
      <vt:lpstr>两维卷积</vt:lpstr>
      <vt:lpstr>两维卷积示例</vt:lpstr>
      <vt:lpstr>卷积扩展</vt:lpstr>
      <vt:lpstr>卷积类型</vt:lpstr>
      <vt:lpstr>转置卷积/微步卷积</vt:lpstr>
      <vt:lpstr>空洞卷积</vt:lpstr>
      <vt:lpstr>卷积神经网络</vt:lpstr>
      <vt:lpstr>卷积层</vt:lpstr>
      <vt:lpstr>卷积层的映射关系</vt:lpstr>
      <vt:lpstr>步长2 filter个数3 3*3 填充</vt:lpstr>
      <vt:lpstr>卷积层</vt:lpstr>
      <vt:lpstr>汇聚层</vt:lpstr>
      <vt:lpstr>卷积网络结构</vt:lpstr>
      <vt:lpstr>表示学习</vt:lpstr>
      <vt:lpstr>表示学习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ResNet</vt:lpstr>
      <vt:lpstr>残差单元</vt:lpstr>
      <vt:lpstr>CNN 可视化：滤波器</vt:lpstr>
      <vt:lpstr>Ngram特征与卷积</vt:lpstr>
      <vt:lpstr>文本序列的卷积</vt:lpstr>
      <vt:lpstr>文本序列的卷积模型</vt:lpstr>
      <vt:lpstr>基于卷积模型的句子表示</vt:lpstr>
      <vt:lpstr>基于卷积模型的句子表示</vt:lpstr>
      <vt:lpstr>卷积的应用</vt:lpstr>
      <vt:lpstr>AlphaGo</vt:lpstr>
      <vt:lpstr>Mask RCNN</vt:lpstr>
      <vt:lpstr>OCR</vt:lpstr>
      <vt:lpstr>图像生成</vt:lpstr>
      <vt:lpstr>Deep Dream</vt:lpstr>
      <vt:lpstr>画风迁移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1775</cp:revision>
  <dcterms:created xsi:type="dcterms:W3CDTF">2009-03-19T21:17:53Z</dcterms:created>
  <dcterms:modified xsi:type="dcterms:W3CDTF">2019-04-10T09:34:28Z</dcterms:modified>
</cp:coreProperties>
</file>